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10"/>
    <p:restoredTop sz="94638"/>
  </p:normalViewPr>
  <p:slideViewPr>
    <p:cSldViewPr snapToGrid="0">
      <p:cViewPr varScale="1">
        <p:scale>
          <a:sx n="128" d="100"/>
          <a:sy n="128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29092-5A1F-A801-66AA-41AE16E4F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21BFA2-AB48-A0B1-297F-6C004B1BE3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EFB508-E66A-ACF6-E7D5-C422C998B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3C1CE5-27B3-7A55-0682-D71C0D8FD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11A40B-DDFD-E54F-00DD-568E8C0D2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51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F68307-DBF4-7639-6B75-5CB56197B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007AA1-1B9F-DAEF-48EC-E71B38F1F5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356D3A-5F55-FE47-43D1-11CA1CAB0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A8C89A-9616-648B-17FF-FA2BA0EF3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2C5E5F-6D2B-F575-D41C-57A436690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78454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23C034-C530-9D21-E7D1-DC50BA1943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67EA87-454B-40E5-C085-CBAE498285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0DA782-FBE0-70DD-6BD5-BA4F10465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555589-B9E8-FA46-2DB1-19455CD71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0507C7-0501-79D7-E4C0-B985CB3DF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575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F4222-338B-3F79-99D2-49699B7C1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1999F4-6A8C-D6B6-86B2-8F369F048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813F42-1D2D-3B25-00EE-79996F90E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BDF134-2D96-E91B-19E9-3138BC910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F20CA6-CD88-90BE-A21B-61C4FFD77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45745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71A30C-E0BC-EC50-D690-EC01CEF21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3B3388-5266-6F86-1259-5A59A32CA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C7582F-AAF1-A15B-30C8-C1ECC8F1E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A900F7-EA77-F4E5-F972-63F2C314E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60644F-6EF4-32A5-BC78-9830D4916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49219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A3D687-3D43-4545-C536-B86DBE2A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6576BB-57FF-E633-53D2-DAE459A1A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7259886-A505-2830-C93F-70B3499954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1BCDA-0844-EDED-57F8-496A9E013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D95370-86AA-4B87-6B77-C76E96C66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9F6EF4F-A07B-5AF0-7624-3047616DC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8230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50B796-82C5-ED9E-19AD-6350C1421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D0CC07-9635-586D-E0C4-0344BCED4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E57472-732F-B54F-1278-13FF99731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1F1BF61-F94B-4252-A1BF-3DBAD00525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B72B8FB-9343-272E-8E95-1E667C8B28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BC24401-0191-5DE2-D91D-C71A51FDA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BC612-AD1D-A9FC-2053-6125433DD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52C796F-7353-882C-1B98-28CFB8D66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686760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0E4B39-14C4-F619-225D-5D85652FF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6C7555B-11A4-35C6-9086-79F4D2AE5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AC9C49D-8450-9629-B8A4-1696EB6B8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8C1F8A5-2F8F-AC4A-C296-977A38829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2938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A35FCD1-EBDC-1CEF-7178-6A49F3D50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973CE7F-94C0-8E4C-11A7-B833AA34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FCE7B46-BE84-BBA8-B928-EA85A5827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1417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F0867-42FB-FF91-E00E-C273F9B3A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659892-7CC6-7F12-6583-24C56A4A3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A1E838C-A36D-F1D9-714E-E37C4A0C2B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2707E7-92E7-745F-1FDD-8C46E56A1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F05D27-9D7F-89B6-9F1C-ACFF82C4B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FAB668-76EF-3D6A-C566-D8A311B88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39971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25CBB2-A74D-A701-ACDA-25FD73517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FAA1F8C-8128-4AC1-C23C-109A0AEDBD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2F51F2-59CD-6777-20A2-DDD4346595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0D8162-9C69-1AC9-816E-1947E83C3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A366C9-9452-577D-6FA0-C4895410B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E0EB0F-2984-A928-1649-1FB67D720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9646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3A78998-06C0-A00B-DAF8-C4FC4FC74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D8A6A3-9A9B-BAEB-59F9-9A06A752C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7688A1-9D9E-0620-FC2C-01908BCED0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79BC02-BA36-2F4B-B19F-388483C47BA8}" type="datetimeFigureOut">
              <a:rPr kumimoji="1" lang="ko-KR" altLang="en-US" smtClean="0"/>
              <a:t>2024. 9. 23.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5A8F9A-A2E9-48F2-45CA-7D4A5F8BFD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CC0E1C-BCC8-F897-2DB0-3DC9FE3694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B6F9AE-ED52-9149-90D9-10DC3012EB5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9590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namu.wiki/w/Baekjoon%20Online%20Judge#s-2.1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cmicpc.net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acmicpc.net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acmicpc.net/problem/2557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404767-68A1-F1FF-BC32-BB330196E6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백준 가이드</a:t>
            </a:r>
          </a:p>
        </p:txBody>
      </p:sp>
    </p:spTree>
    <p:extLst>
      <p:ext uri="{BB962C8B-B14F-4D97-AF65-F5344CB8AC3E}">
        <p14:creationId xmlns:p14="http://schemas.microsoft.com/office/powerpoint/2010/main" val="243943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9FD70-D5E4-4E67-5EAC-1D1923D3E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문제 화면 및 풀이과정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4774C5-DE37-36F0-0B7D-8A68DF92C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sz="1800" dirty="0"/>
              <a:t>(1)</a:t>
            </a:r>
            <a:r>
              <a:rPr kumimoji="1" lang="ko-KR" altLang="en-US" sz="1800" dirty="0"/>
              <a:t> 문제 확인</a:t>
            </a:r>
            <a:endParaRPr kumimoji="1" lang="en-US" altLang="ko-KR" sz="1800" dirty="0"/>
          </a:p>
          <a:p>
            <a:pPr marL="457200" indent="-457200">
              <a:buAutoNum type="arabicPeriod"/>
            </a:pPr>
            <a:endParaRPr kumimoji="1" lang="en-US" altLang="ko-KR" sz="1800" dirty="0"/>
          </a:p>
          <a:p>
            <a:pPr marL="0" indent="0">
              <a:buNone/>
            </a:pPr>
            <a:r>
              <a:rPr kumimoji="1" lang="en-US" altLang="ko-KR" sz="1800" dirty="0"/>
              <a:t>(2)</a:t>
            </a:r>
            <a:r>
              <a:rPr kumimoji="1" lang="ko-KR" altLang="en-US" sz="1800" dirty="0"/>
              <a:t> 입력</a:t>
            </a:r>
            <a:endParaRPr kumimoji="1" lang="en-US" altLang="ko-KR" sz="1800" dirty="0"/>
          </a:p>
          <a:p>
            <a:pPr lvl="1"/>
            <a:r>
              <a:rPr kumimoji="1" lang="ko-KR" altLang="en-US" sz="1400" dirty="0"/>
              <a:t>유저가 문제 풀이 시 </a:t>
            </a:r>
            <a:r>
              <a:rPr kumimoji="1" lang="ko-KR" altLang="en-US" sz="1400" dirty="0" err="1"/>
              <a:t>입력해야하는</a:t>
            </a:r>
            <a:r>
              <a:rPr kumimoji="1" lang="ko-KR" altLang="en-US" sz="1400" dirty="0"/>
              <a:t> 부분</a:t>
            </a:r>
            <a:endParaRPr kumimoji="1" lang="en-US" altLang="ko-KR" sz="1400" dirty="0"/>
          </a:p>
          <a:p>
            <a:pPr marL="457200" lvl="1" indent="0">
              <a:buNone/>
            </a:pPr>
            <a:endParaRPr kumimoji="1" lang="en-US" altLang="ko-KR" sz="1400" dirty="0"/>
          </a:p>
          <a:p>
            <a:pPr marL="0" indent="0">
              <a:buNone/>
            </a:pPr>
            <a:r>
              <a:rPr kumimoji="1" lang="en-US" altLang="ko-KR" sz="1800" dirty="0"/>
              <a:t>(3)</a:t>
            </a:r>
            <a:r>
              <a:rPr kumimoji="1" lang="ko-KR" altLang="en-US" sz="1800" dirty="0"/>
              <a:t> 출력</a:t>
            </a:r>
            <a:endParaRPr kumimoji="1" lang="en-US" altLang="ko-KR" sz="1800" dirty="0"/>
          </a:p>
          <a:p>
            <a:pPr lvl="1"/>
            <a:r>
              <a:rPr kumimoji="1" lang="ko-KR" altLang="en-US" sz="1400" dirty="0"/>
              <a:t>유저가 코드 실행 시 </a:t>
            </a:r>
            <a:r>
              <a:rPr kumimoji="1" lang="ko-KR" altLang="en-US" sz="1400" dirty="0" err="1"/>
              <a:t>출력되어야하는</a:t>
            </a:r>
            <a:r>
              <a:rPr kumimoji="1" lang="ko-KR" altLang="en-US" sz="1400" dirty="0"/>
              <a:t> 부분</a:t>
            </a:r>
            <a:endParaRPr kumimoji="1" lang="en-US" altLang="ko-KR" sz="1400" dirty="0"/>
          </a:p>
          <a:p>
            <a:pPr marL="457200" lvl="1" indent="0">
              <a:buNone/>
            </a:pPr>
            <a:endParaRPr kumimoji="1" lang="en-US" altLang="ko-KR" sz="1400" dirty="0"/>
          </a:p>
          <a:p>
            <a:pPr marL="0" indent="0">
              <a:buNone/>
            </a:pPr>
            <a:r>
              <a:rPr kumimoji="1" lang="en-US" altLang="ko-KR" sz="1800" dirty="0"/>
              <a:t>(4)</a:t>
            </a:r>
            <a:r>
              <a:rPr kumimoji="1" lang="ko-KR" altLang="en-US" sz="1800" dirty="0"/>
              <a:t> 예제 입력</a:t>
            </a:r>
            <a:r>
              <a:rPr kumimoji="1" lang="en-US" altLang="ko-KR" sz="1800" dirty="0"/>
              <a:t>,</a:t>
            </a:r>
            <a:r>
              <a:rPr kumimoji="1" lang="ko-KR" altLang="en-US" sz="1800" dirty="0"/>
              <a:t> 예제 출력 확인</a:t>
            </a:r>
            <a:endParaRPr kumimoji="1" lang="en-US" altLang="ko-KR" sz="1800" dirty="0"/>
          </a:p>
          <a:p>
            <a:pPr lvl="1"/>
            <a:r>
              <a:rPr kumimoji="1" lang="ko-KR" altLang="en-US" sz="1400" dirty="0"/>
              <a:t>예제 입력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실행 후 입력 받는 부분</a:t>
            </a:r>
            <a:endParaRPr kumimoji="1" lang="en-US" altLang="ko-KR" sz="1400" dirty="0"/>
          </a:p>
          <a:p>
            <a:pPr lvl="1"/>
            <a:r>
              <a:rPr kumimoji="1" lang="ko-KR" altLang="en-US" sz="1400" dirty="0"/>
              <a:t>예제 출력 </a:t>
            </a:r>
            <a:r>
              <a:rPr kumimoji="1" lang="en-US" altLang="ko-KR" sz="1400" dirty="0"/>
              <a:t>:</a:t>
            </a:r>
            <a:r>
              <a:rPr kumimoji="1" lang="ko-KR" altLang="en-US" sz="1400" dirty="0"/>
              <a:t> 예제 입력 후 나온 결과</a:t>
            </a:r>
            <a:endParaRPr kumimoji="1" lang="en-US" altLang="ko-KR" sz="1400" dirty="0"/>
          </a:p>
          <a:p>
            <a:pPr marL="457200" lvl="1" indent="0">
              <a:buNone/>
            </a:pPr>
            <a:endParaRPr kumimoji="1" lang="en-US" altLang="ko-KR" sz="1400" dirty="0"/>
          </a:p>
          <a:p>
            <a:pPr marL="0" indent="0">
              <a:buNone/>
            </a:pPr>
            <a:r>
              <a:rPr kumimoji="1" lang="en-US" altLang="ko-KR" sz="1800" dirty="0"/>
              <a:t>(5)</a:t>
            </a:r>
            <a:r>
              <a:rPr kumimoji="1" lang="ko-KR" altLang="en-US" sz="1800" dirty="0"/>
              <a:t> 알고리즘 분류</a:t>
            </a:r>
            <a:endParaRPr kumimoji="1" lang="en-US" altLang="ko-KR" sz="1800" dirty="0"/>
          </a:p>
          <a:p>
            <a:pPr lvl="1"/>
            <a:r>
              <a:rPr kumimoji="1" lang="ko-KR" altLang="en-US" sz="1400" dirty="0"/>
              <a:t>어떤 알고리즘을 사용하면 풀 수 있는지 나옴</a:t>
            </a:r>
            <a:endParaRPr kumimoji="1" lang="en-US" altLang="ko-KR" sz="14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85EAC2F-4554-87CF-F9B0-50C153BC3190}"/>
              </a:ext>
            </a:extLst>
          </p:cNvPr>
          <p:cNvSpPr txBox="1"/>
          <p:nvPr/>
        </p:nvSpPr>
        <p:spPr>
          <a:xfrm>
            <a:off x="0" y="6354375"/>
            <a:ext cx="22677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200" dirty="0"/>
              <a:t>⭐️</a:t>
            </a:r>
            <a:r>
              <a:rPr kumimoji="1" lang="en-US" altLang="ko-KR" sz="1200" dirty="0"/>
              <a:t>(</a:t>
            </a:r>
            <a:r>
              <a:rPr kumimoji="1" lang="ko-KR" altLang="en-US" sz="1200" dirty="0"/>
              <a:t>제출</a:t>
            </a:r>
            <a:r>
              <a:rPr kumimoji="1" lang="en-US" altLang="ko-KR" sz="1200" dirty="0"/>
              <a:t>)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답 제출이 가능하다</a:t>
            </a:r>
            <a:r>
              <a:rPr kumimoji="1" lang="en-US" altLang="ko-KR" sz="1200" dirty="0"/>
              <a:t>.</a:t>
            </a:r>
            <a:endParaRPr kumimoji="1" lang="ko-KR" altLang="en-US" sz="1200" dirty="0"/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08CBC44C-030D-DC31-3B50-653A982027CA}"/>
              </a:ext>
            </a:extLst>
          </p:cNvPr>
          <p:cNvGrpSpPr/>
          <p:nvPr/>
        </p:nvGrpSpPr>
        <p:grpSpPr>
          <a:xfrm>
            <a:off x="6467215" y="0"/>
            <a:ext cx="5442239" cy="6858000"/>
            <a:chOff x="6467215" y="0"/>
            <a:chExt cx="5442239" cy="6858000"/>
          </a:xfrm>
        </p:grpSpPr>
        <p:pic>
          <p:nvPicPr>
            <p:cNvPr id="9" name="그림 8" descr="텍스트, 소프트웨어, 컴퓨터 아이콘, 운영 체제이(가) 표시된 사진&#10;&#10;자동 생성된 설명">
              <a:extLst>
                <a:ext uri="{FF2B5EF4-FFF2-40B4-BE49-F238E27FC236}">
                  <a16:creationId xmlns:a16="http://schemas.microsoft.com/office/drawing/2014/main" id="{4A1B133A-BAB2-857A-75FD-BA70F892B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67215" y="0"/>
              <a:ext cx="5442239" cy="6858000"/>
            </a:xfrm>
            <a:prstGeom prst="rect">
              <a:avLst/>
            </a:prstGeom>
          </p:spPr>
        </p:pic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CC5CF6EF-328A-D324-185F-2A7B775A1813}"/>
                </a:ext>
              </a:extLst>
            </p:cNvPr>
            <p:cNvGrpSpPr/>
            <p:nvPr/>
          </p:nvGrpSpPr>
          <p:grpSpPr>
            <a:xfrm>
              <a:off x="7225228" y="772878"/>
              <a:ext cx="4220984" cy="5187247"/>
              <a:chOff x="7225228" y="772878"/>
              <a:chExt cx="4220984" cy="5187247"/>
            </a:xfrm>
          </p:grpSpPr>
          <p:sp>
            <p:nvSpPr>
              <p:cNvPr id="10" name="모서리가 둥근 직사각형 9">
                <a:extLst>
                  <a:ext uri="{FF2B5EF4-FFF2-40B4-BE49-F238E27FC236}">
                    <a16:creationId xmlns:a16="http://schemas.microsoft.com/office/drawing/2014/main" id="{5AAB7564-250A-319F-4AF8-40A9A6B90949}"/>
                  </a:ext>
                </a:extLst>
              </p:cNvPr>
              <p:cNvSpPr/>
              <p:nvPr/>
            </p:nvSpPr>
            <p:spPr>
              <a:xfrm>
                <a:off x="7271133" y="2622014"/>
                <a:ext cx="1134737" cy="550844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2" name="모서리가 둥근 직사각형 11">
                <a:extLst>
                  <a:ext uri="{FF2B5EF4-FFF2-40B4-BE49-F238E27FC236}">
                    <a16:creationId xmlns:a16="http://schemas.microsoft.com/office/drawing/2014/main" id="{0FC9874C-D257-3CDA-8A83-048CAEC0E73A}"/>
                  </a:ext>
                </a:extLst>
              </p:cNvPr>
              <p:cNvSpPr/>
              <p:nvPr/>
            </p:nvSpPr>
            <p:spPr>
              <a:xfrm>
                <a:off x="7271133" y="3172858"/>
                <a:ext cx="335012" cy="528809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4" name="모서리가 둥근 직사각형 13">
                <a:extLst>
                  <a:ext uri="{FF2B5EF4-FFF2-40B4-BE49-F238E27FC236}">
                    <a16:creationId xmlns:a16="http://schemas.microsoft.com/office/drawing/2014/main" id="{071B81A0-0E31-8A15-17F1-1EE706DF4FC8}"/>
                  </a:ext>
                </a:extLst>
              </p:cNvPr>
              <p:cNvSpPr/>
              <p:nvPr/>
            </p:nvSpPr>
            <p:spPr>
              <a:xfrm>
                <a:off x="7271133" y="3701667"/>
                <a:ext cx="1024568" cy="572878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16" name="모서리가 둥근 직사각형 15">
                <a:extLst>
                  <a:ext uri="{FF2B5EF4-FFF2-40B4-BE49-F238E27FC236}">
                    <a16:creationId xmlns:a16="http://schemas.microsoft.com/office/drawing/2014/main" id="{A7695D08-515F-7DE7-7CB1-0CF21A853D3E}"/>
                  </a:ext>
                </a:extLst>
              </p:cNvPr>
              <p:cNvSpPr/>
              <p:nvPr/>
            </p:nvSpPr>
            <p:spPr>
              <a:xfrm>
                <a:off x="7271133" y="4274545"/>
                <a:ext cx="3800819" cy="539826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0" name="모서리가 둥근 직사각형 19">
                <a:extLst>
                  <a:ext uri="{FF2B5EF4-FFF2-40B4-BE49-F238E27FC236}">
                    <a16:creationId xmlns:a16="http://schemas.microsoft.com/office/drawing/2014/main" id="{B47326CB-4DA6-9A25-FE93-CE0BB8C28324}"/>
                  </a:ext>
                </a:extLst>
              </p:cNvPr>
              <p:cNvSpPr/>
              <p:nvPr/>
            </p:nvSpPr>
            <p:spPr>
              <a:xfrm>
                <a:off x="7258279" y="4823553"/>
                <a:ext cx="3800819" cy="539826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4" name="모서리가 둥근 직사각형 23">
                <a:extLst>
                  <a:ext uri="{FF2B5EF4-FFF2-40B4-BE49-F238E27FC236}">
                    <a16:creationId xmlns:a16="http://schemas.microsoft.com/office/drawing/2014/main" id="{0C391F6A-69E7-A2B5-9931-7601F10911C6}"/>
                  </a:ext>
                </a:extLst>
              </p:cNvPr>
              <p:cNvSpPr/>
              <p:nvPr/>
            </p:nvSpPr>
            <p:spPr>
              <a:xfrm>
                <a:off x="7225228" y="5475383"/>
                <a:ext cx="795051" cy="484742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3D83EADF-8985-1F51-EE7E-12D868CF2E90}"/>
                  </a:ext>
                </a:extLst>
              </p:cNvPr>
              <p:cNvSpPr txBox="1"/>
              <p:nvPr/>
            </p:nvSpPr>
            <p:spPr>
              <a:xfrm>
                <a:off x="8341467" y="2543695"/>
                <a:ext cx="43561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100" dirty="0">
                    <a:solidFill>
                      <a:srgbClr val="FF0000"/>
                    </a:solidFill>
                  </a:rPr>
                  <a:t>(1)</a:t>
                </a:r>
                <a:endParaRPr kumimoji="1" lang="ko-KR" altLang="en-US" sz="11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42B395F7-BC5E-E510-B4C3-D69CEEE9B94A}"/>
                  </a:ext>
                </a:extLst>
              </p:cNvPr>
              <p:cNvSpPr txBox="1"/>
              <p:nvPr/>
            </p:nvSpPr>
            <p:spPr>
              <a:xfrm>
                <a:off x="7565608" y="3148372"/>
                <a:ext cx="43561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100" dirty="0">
                    <a:solidFill>
                      <a:srgbClr val="FF0000"/>
                    </a:solidFill>
                  </a:rPr>
                  <a:t>(2)</a:t>
                </a:r>
                <a:endParaRPr kumimoji="1" lang="ko-KR" altLang="en-US" sz="11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BC9753D-20A4-9601-3EA2-16C0892D1EA7}"/>
                  </a:ext>
                </a:extLst>
              </p:cNvPr>
              <p:cNvSpPr txBox="1"/>
              <p:nvPr/>
            </p:nvSpPr>
            <p:spPr>
              <a:xfrm>
                <a:off x="8295701" y="3695758"/>
                <a:ext cx="43561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100" dirty="0">
                    <a:solidFill>
                      <a:srgbClr val="FF0000"/>
                    </a:solidFill>
                  </a:rPr>
                  <a:t>(3)</a:t>
                </a:r>
                <a:endParaRPr kumimoji="1" lang="ko-KR" altLang="en-US" sz="11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9D74084-B39E-329F-2F14-EF083353CB04}"/>
                  </a:ext>
                </a:extLst>
              </p:cNvPr>
              <p:cNvSpPr txBox="1"/>
              <p:nvPr/>
            </p:nvSpPr>
            <p:spPr>
              <a:xfrm>
                <a:off x="11000655" y="4162541"/>
                <a:ext cx="43561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100" dirty="0">
                    <a:solidFill>
                      <a:srgbClr val="FF0000"/>
                    </a:solidFill>
                  </a:rPr>
                  <a:t>(4)</a:t>
                </a:r>
                <a:endParaRPr kumimoji="1" lang="ko-KR" altLang="en-US" sz="11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BC5F08F7-A62F-21FB-8780-4B7B0FED1E19}"/>
                  </a:ext>
                </a:extLst>
              </p:cNvPr>
              <p:cNvSpPr txBox="1"/>
              <p:nvPr/>
            </p:nvSpPr>
            <p:spPr>
              <a:xfrm>
                <a:off x="7994887" y="5387249"/>
                <a:ext cx="43561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100" dirty="0">
                    <a:solidFill>
                      <a:srgbClr val="FF0000"/>
                    </a:solidFill>
                  </a:rPr>
                  <a:t>(6)</a:t>
                </a:r>
                <a:endParaRPr kumimoji="1" lang="ko-KR" altLang="en-US" sz="11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30" name="모서리가 둥근 직사각형 29">
                <a:extLst>
                  <a:ext uri="{FF2B5EF4-FFF2-40B4-BE49-F238E27FC236}">
                    <a16:creationId xmlns:a16="http://schemas.microsoft.com/office/drawing/2014/main" id="{1F1C5BB3-A25C-7760-5FED-07531C818861}"/>
                  </a:ext>
                </a:extLst>
              </p:cNvPr>
              <p:cNvSpPr/>
              <p:nvPr/>
            </p:nvSpPr>
            <p:spPr>
              <a:xfrm>
                <a:off x="7822276" y="889462"/>
                <a:ext cx="172611" cy="191193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0F78F29A-0C8C-A5A0-D9BB-686C8B9283A8}"/>
                  </a:ext>
                </a:extLst>
              </p:cNvPr>
              <p:cNvSpPr txBox="1"/>
              <p:nvPr/>
            </p:nvSpPr>
            <p:spPr>
              <a:xfrm>
                <a:off x="7908581" y="772878"/>
                <a:ext cx="41549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400" dirty="0"/>
                  <a:t>⭐️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9F75896-3B4A-78E5-01A4-F7D224DAA47D}"/>
                  </a:ext>
                </a:extLst>
              </p:cNvPr>
              <p:cNvSpPr txBox="1"/>
              <p:nvPr/>
            </p:nvSpPr>
            <p:spPr>
              <a:xfrm>
                <a:off x="11010594" y="4842354"/>
                <a:ext cx="435618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100" dirty="0">
                    <a:solidFill>
                      <a:srgbClr val="FF0000"/>
                    </a:solidFill>
                  </a:rPr>
                  <a:t>(5)</a:t>
                </a:r>
                <a:endParaRPr kumimoji="1" lang="ko-KR" altLang="en-US" sz="1100" dirty="0">
                  <a:solidFill>
                    <a:srgbClr val="FF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59321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6214FC-1839-8842-1922-9EC6C4820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문제 화면 및 풀이과정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FF065F-F31E-00DA-A5D1-AD4991093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457200" indent="-457200">
              <a:buAutoNum type="arabicParenBoth"/>
            </a:pPr>
            <a:r>
              <a:rPr kumimoji="1" lang="ko-KR" altLang="en-US" sz="1800" dirty="0"/>
              <a:t>언어 선택</a:t>
            </a:r>
            <a:endParaRPr kumimoji="1" lang="en-US" altLang="ko-KR" sz="1800" dirty="0"/>
          </a:p>
          <a:p>
            <a:pPr lvl="1"/>
            <a:r>
              <a:rPr kumimoji="1" lang="ko-KR" altLang="en-US" sz="1400" dirty="0"/>
              <a:t>언어 선택이 가능하다</a:t>
            </a:r>
            <a:r>
              <a:rPr kumimoji="1" lang="en-US" altLang="ko-KR" sz="1400" dirty="0"/>
              <a:t>.</a:t>
            </a:r>
          </a:p>
          <a:p>
            <a:pPr lvl="1"/>
            <a:r>
              <a:rPr kumimoji="1" lang="en-US" altLang="ko-KR" sz="1400" dirty="0"/>
              <a:t>Python, C, java,</a:t>
            </a:r>
            <a:r>
              <a:rPr kumimoji="1" lang="ko-KR" altLang="en-US" sz="1400" dirty="0"/>
              <a:t> </a:t>
            </a:r>
            <a:r>
              <a:rPr kumimoji="1" lang="en-US" altLang="ko-KR" sz="1400" dirty="0"/>
              <a:t>C++ </a:t>
            </a:r>
            <a:r>
              <a:rPr kumimoji="1" lang="ko-KR" altLang="en-US" sz="1400" dirty="0"/>
              <a:t>등</a:t>
            </a:r>
            <a:endParaRPr kumimoji="1" lang="en-US" altLang="ko-KR" sz="1400" dirty="0"/>
          </a:p>
          <a:p>
            <a:pPr marL="457200" lvl="1" indent="0">
              <a:buNone/>
            </a:pPr>
            <a:endParaRPr kumimoji="1" lang="en-US" altLang="ko-KR" sz="1400" dirty="0"/>
          </a:p>
          <a:p>
            <a:pPr marL="457200" indent="-457200">
              <a:buAutoNum type="arabicParenBoth"/>
            </a:pPr>
            <a:r>
              <a:rPr kumimoji="1" lang="ko-KR" altLang="en-US" sz="1800" dirty="0"/>
              <a:t>소스 코드 공개</a:t>
            </a:r>
            <a:endParaRPr kumimoji="1" lang="en-US" altLang="ko-KR" sz="1800" dirty="0"/>
          </a:p>
          <a:p>
            <a:pPr lvl="1"/>
            <a:r>
              <a:rPr kumimoji="1" lang="ko-KR" altLang="en-US" sz="1400" dirty="0"/>
              <a:t>유저가 제출한 소스 코드 공개 여부 변경 가능</a:t>
            </a:r>
            <a:endParaRPr kumimoji="1" lang="en-US" altLang="ko-KR" sz="1400" dirty="0"/>
          </a:p>
          <a:p>
            <a:pPr lvl="1"/>
            <a:r>
              <a:rPr kumimoji="1" lang="ko-KR" altLang="en-US" sz="1400" dirty="0"/>
              <a:t>공개</a:t>
            </a:r>
            <a:r>
              <a:rPr kumimoji="1" lang="en-US" altLang="ko-KR" sz="1400" dirty="0"/>
              <a:t>/</a:t>
            </a:r>
            <a:r>
              <a:rPr kumimoji="1" lang="ko-KR" altLang="en-US" sz="1400" dirty="0"/>
              <a:t>비공개</a:t>
            </a:r>
            <a:r>
              <a:rPr kumimoji="1" lang="en-US" altLang="ko-KR" sz="1400" dirty="0"/>
              <a:t>/</a:t>
            </a:r>
            <a:r>
              <a:rPr kumimoji="1" lang="ko-KR" altLang="en-US" sz="1400" dirty="0"/>
              <a:t>맞았을 때만 공개</a:t>
            </a:r>
            <a:endParaRPr kumimoji="1" lang="en-US" altLang="ko-KR" sz="1400" dirty="0"/>
          </a:p>
          <a:p>
            <a:pPr marL="457200" lvl="1" indent="0">
              <a:buNone/>
            </a:pPr>
            <a:endParaRPr kumimoji="1" lang="en-US" altLang="ko-KR" sz="1400" dirty="0"/>
          </a:p>
          <a:p>
            <a:pPr marL="457200" indent="-457200">
              <a:buAutoNum type="arabicParenBoth"/>
            </a:pPr>
            <a:r>
              <a:rPr kumimoji="1" lang="ko-KR" altLang="en-US" sz="1800" dirty="0"/>
              <a:t>소스 코드</a:t>
            </a:r>
            <a:endParaRPr kumimoji="1" lang="en-US" altLang="ko-KR" sz="1800" dirty="0"/>
          </a:p>
          <a:p>
            <a:pPr lvl="1"/>
            <a:r>
              <a:rPr kumimoji="1" lang="ko-KR" altLang="en-US" sz="1400" dirty="0"/>
              <a:t>유저가 문제에 대한 답</a:t>
            </a:r>
            <a:r>
              <a:rPr kumimoji="1" lang="en-US" altLang="ko-KR" sz="1400" dirty="0"/>
              <a:t>(</a:t>
            </a:r>
            <a:r>
              <a:rPr kumimoji="1" lang="ko-KR" altLang="en-US" sz="1400" dirty="0"/>
              <a:t>소스 코드</a:t>
            </a:r>
            <a:r>
              <a:rPr kumimoji="1" lang="en-US" altLang="ko-KR" sz="1400" dirty="0"/>
              <a:t>)</a:t>
            </a:r>
            <a:r>
              <a:rPr kumimoji="1" lang="ko-KR" altLang="en-US" sz="1400" dirty="0" err="1"/>
              <a:t>를</a:t>
            </a:r>
            <a:r>
              <a:rPr kumimoji="1" lang="ko-KR" altLang="en-US" sz="1400" dirty="0"/>
              <a:t> 입력하는 창</a:t>
            </a:r>
            <a:endParaRPr kumimoji="1" lang="en-US" altLang="ko-KR" sz="1400" dirty="0"/>
          </a:p>
          <a:p>
            <a:pPr marL="457200" indent="-457200">
              <a:buAutoNum type="arabicParenBoth"/>
            </a:pPr>
            <a:endParaRPr kumimoji="1" lang="en-US" altLang="ko-KR" sz="1800" dirty="0"/>
          </a:p>
          <a:p>
            <a:pPr marL="457200" indent="-457200">
              <a:buAutoNum type="arabicParenBoth"/>
            </a:pPr>
            <a:r>
              <a:rPr kumimoji="1" lang="ko-KR" altLang="en-US" sz="1800" dirty="0"/>
              <a:t>제출</a:t>
            </a:r>
            <a:endParaRPr kumimoji="1" lang="en-US" altLang="ko-KR" sz="1800" dirty="0"/>
          </a:p>
          <a:p>
            <a:pPr lvl="1"/>
            <a:r>
              <a:rPr kumimoji="1" lang="ko-KR" altLang="en-US" sz="1400" dirty="0"/>
              <a:t>소스 코드 입력 후 제출 시 정답여부를 알려준다</a:t>
            </a:r>
            <a:r>
              <a:rPr kumimoji="1" lang="en-US" altLang="ko-KR" sz="1400" dirty="0"/>
              <a:t>.</a:t>
            </a:r>
            <a:endParaRPr kumimoji="1" lang="ko-KR" altLang="en-US" sz="1400" dirty="0"/>
          </a:p>
        </p:txBody>
      </p:sp>
      <p:pic>
        <p:nvPicPr>
          <p:cNvPr id="6" name="내용 개체 틀 4" descr="텍스트, 스크린샷, 소프트웨어, 운영 체제이(가) 표시된 사진&#10;&#10;자동 생성된 설명">
            <a:extLst>
              <a:ext uri="{FF2B5EF4-FFF2-40B4-BE49-F238E27FC236}">
                <a16:creationId xmlns:a16="http://schemas.microsoft.com/office/drawing/2014/main" id="{988D4FB4-BD63-F91D-2393-5E654A118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636" y="365125"/>
            <a:ext cx="5401058" cy="6806107"/>
          </a:xfrm>
          <a:prstGeom prst="rect">
            <a:avLst/>
          </a:prstGeom>
        </p:spPr>
      </p:pic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2ADC75D9-D580-BA19-584A-7D81B5E57BE4}"/>
              </a:ext>
            </a:extLst>
          </p:cNvPr>
          <p:cNvSpPr/>
          <p:nvPr/>
        </p:nvSpPr>
        <p:spPr>
          <a:xfrm>
            <a:off x="7302843" y="3336324"/>
            <a:ext cx="852616" cy="395417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1DC051BB-ED55-E216-33ED-0D712BD1A05D}"/>
              </a:ext>
            </a:extLst>
          </p:cNvPr>
          <p:cNvSpPr/>
          <p:nvPr/>
        </p:nvSpPr>
        <p:spPr>
          <a:xfrm>
            <a:off x="7302843" y="3731741"/>
            <a:ext cx="852616" cy="63019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5057B186-198E-505F-D393-C4B98DDBBC11}"/>
              </a:ext>
            </a:extLst>
          </p:cNvPr>
          <p:cNvSpPr/>
          <p:nvPr/>
        </p:nvSpPr>
        <p:spPr>
          <a:xfrm>
            <a:off x="7265772" y="4361935"/>
            <a:ext cx="3880022" cy="171758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D11045D3-D622-84DD-E5F7-08821337FD63}"/>
              </a:ext>
            </a:extLst>
          </p:cNvPr>
          <p:cNvSpPr/>
          <p:nvPr/>
        </p:nvSpPr>
        <p:spPr>
          <a:xfrm>
            <a:off x="7302843" y="6079524"/>
            <a:ext cx="351024" cy="304343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7E1B2-0F36-1205-4DB4-524914090919}"/>
              </a:ext>
            </a:extLst>
          </p:cNvPr>
          <p:cNvSpPr txBox="1"/>
          <p:nvPr/>
        </p:nvSpPr>
        <p:spPr>
          <a:xfrm>
            <a:off x="8135477" y="3270227"/>
            <a:ext cx="4356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solidFill>
                  <a:srgbClr val="FF0000"/>
                </a:solidFill>
              </a:rPr>
              <a:t>(1)</a:t>
            </a:r>
            <a:endParaRPr kumimoji="1"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C170C91-30AE-537D-363A-DFCF3180ABE4}"/>
              </a:ext>
            </a:extLst>
          </p:cNvPr>
          <p:cNvSpPr txBox="1"/>
          <p:nvPr/>
        </p:nvSpPr>
        <p:spPr>
          <a:xfrm>
            <a:off x="8135477" y="3685276"/>
            <a:ext cx="4356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solidFill>
                  <a:srgbClr val="FF0000"/>
                </a:solidFill>
              </a:rPr>
              <a:t>(2)</a:t>
            </a:r>
            <a:endParaRPr kumimoji="1"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E15529C-FDDA-6012-B661-A7B99A7907FF}"/>
              </a:ext>
            </a:extLst>
          </p:cNvPr>
          <p:cNvSpPr txBox="1"/>
          <p:nvPr/>
        </p:nvSpPr>
        <p:spPr>
          <a:xfrm>
            <a:off x="11033867" y="4272861"/>
            <a:ext cx="4356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solidFill>
                  <a:srgbClr val="FF0000"/>
                </a:solidFill>
              </a:rPr>
              <a:t>(3)</a:t>
            </a:r>
            <a:endParaRPr kumimoji="1" lang="ko-KR" altLang="en-US" sz="1100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8E8C8A8-72C5-8862-2F11-7789653C44E4}"/>
              </a:ext>
            </a:extLst>
          </p:cNvPr>
          <p:cNvSpPr txBox="1"/>
          <p:nvPr/>
        </p:nvSpPr>
        <p:spPr>
          <a:xfrm>
            <a:off x="7624154" y="6100890"/>
            <a:ext cx="4356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100" dirty="0">
                <a:solidFill>
                  <a:srgbClr val="FF0000"/>
                </a:solidFill>
              </a:rPr>
              <a:t>(4)</a:t>
            </a:r>
            <a:endParaRPr kumimoji="1" lang="ko-KR" alt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619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F3F6D9-395C-1C49-0026-22DE3FD8B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문제 풀이</a:t>
            </a:r>
            <a:r>
              <a:rPr kumimoji="1" lang="en-US" altLang="ko-KR" dirty="0"/>
              <a:t>(Python, C, Java)</a:t>
            </a:r>
            <a:endParaRPr kumimoji="1" lang="ko-KR" altLang="en-US" dirty="0"/>
          </a:p>
        </p:txBody>
      </p:sp>
      <p:pic>
        <p:nvPicPr>
          <p:cNvPr id="5" name="그림 4" descr="텍스트, 스크린샷, 소프트웨어, 운영 체제이(가) 표시된 사진&#10;&#10;자동 생성된 설명">
            <a:extLst>
              <a:ext uri="{FF2B5EF4-FFF2-40B4-BE49-F238E27FC236}">
                <a16:creationId xmlns:a16="http://schemas.microsoft.com/office/drawing/2014/main" id="{0B7122F1-2C24-5B2C-04A9-4F5D82085A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109" t="19524" r="21127" b="23492"/>
          <a:stretch/>
        </p:blipFill>
        <p:spPr>
          <a:xfrm>
            <a:off x="516774" y="1690688"/>
            <a:ext cx="3524597" cy="3907972"/>
          </a:xfrm>
          <a:prstGeom prst="rect">
            <a:avLst/>
          </a:prstGeom>
        </p:spPr>
      </p:pic>
      <p:pic>
        <p:nvPicPr>
          <p:cNvPr id="7" name="그림 6" descr="텍스트, 스크린샷, 소프트웨어, 컴퓨터이(가) 표시된 사진&#10;&#10;자동 생성된 설명">
            <a:extLst>
              <a:ext uri="{FF2B5EF4-FFF2-40B4-BE49-F238E27FC236}">
                <a16:creationId xmlns:a16="http://schemas.microsoft.com/office/drawing/2014/main" id="{B6EC8D28-BDEC-0DDE-8F28-C09648CB8B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359" t="19841" r="20878" b="23175"/>
          <a:stretch/>
        </p:blipFill>
        <p:spPr>
          <a:xfrm>
            <a:off x="4362797" y="1690688"/>
            <a:ext cx="3524598" cy="3907972"/>
          </a:xfrm>
          <a:prstGeom prst="rect">
            <a:avLst/>
          </a:prstGeom>
        </p:spPr>
      </p:pic>
      <p:pic>
        <p:nvPicPr>
          <p:cNvPr id="9" name="그림 8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DD14B528-6B23-EF29-3930-D35BE554417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665" t="30596" r="20570" b="12419"/>
          <a:stretch/>
        </p:blipFill>
        <p:spPr>
          <a:xfrm>
            <a:off x="8208821" y="1690688"/>
            <a:ext cx="3524597" cy="39079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44B22FD-6447-550D-6397-FB18855C84C4}"/>
              </a:ext>
            </a:extLst>
          </p:cNvPr>
          <p:cNvSpPr txBox="1"/>
          <p:nvPr/>
        </p:nvSpPr>
        <p:spPr>
          <a:xfrm>
            <a:off x="1822055" y="5598660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Python</a:t>
            </a:r>
            <a:endParaRPr kumimoji="1"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88271B-9145-0FAF-81DA-DF1EB33CA3BD}"/>
              </a:ext>
            </a:extLst>
          </p:cNvPr>
          <p:cNvSpPr txBox="1"/>
          <p:nvPr/>
        </p:nvSpPr>
        <p:spPr>
          <a:xfrm>
            <a:off x="5959826" y="5598660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C</a:t>
            </a:r>
            <a:endParaRPr kumimoji="1"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C028805-323D-49AF-E6CB-AC53A7E8CC3A}"/>
              </a:ext>
            </a:extLst>
          </p:cNvPr>
          <p:cNvSpPr txBox="1"/>
          <p:nvPr/>
        </p:nvSpPr>
        <p:spPr>
          <a:xfrm>
            <a:off x="9664656" y="5598660"/>
            <a:ext cx="61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Java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1218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EA8D6D-B993-D43F-FFEF-E765ABB4B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E1CA52F-A166-8F3E-9972-4DA4AA209F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kumimoji="1" lang="ko-KR" altLang="en-US" dirty="0"/>
              <a:t>백준이란</a:t>
            </a:r>
            <a:r>
              <a:rPr kumimoji="1" lang="en-US" altLang="ko-KR" dirty="0"/>
              <a:t>?</a:t>
            </a:r>
          </a:p>
          <a:p>
            <a:pPr marL="514350" indent="-514350">
              <a:buAutoNum type="arabicPeriod"/>
            </a:pPr>
            <a:r>
              <a:rPr kumimoji="1" lang="ko-KR" altLang="en-US" dirty="0"/>
              <a:t>백준 링크</a:t>
            </a:r>
            <a:endParaRPr kumimoji="1" lang="en-US" altLang="ko-KR" dirty="0"/>
          </a:p>
          <a:p>
            <a:pPr marL="514350" indent="-514350">
              <a:buAutoNum type="arabicPeriod"/>
            </a:pPr>
            <a:r>
              <a:rPr kumimoji="1" lang="ko-KR" altLang="en-US" dirty="0"/>
              <a:t>회원가입</a:t>
            </a:r>
            <a:endParaRPr kumimoji="1" lang="en-US" altLang="ko-KR" dirty="0"/>
          </a:p>
          <a:p>
            <a:pPr marL="514350" indent="-514350">
              <a:buAutoNum type="arabicPeriod"/>
            </a:pPr>
            <a:r>
              <a:rPr kumimoji="1" lang="ko-KR" altLang="en-US" dirty="0"/>
              <a:t>백준 설명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55107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576F5-8219-7622-6617-CE429F5B0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백준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Baekjoon</a:t>
            </a:r>
            <a:r>
              <a:rPr kumimoji="1" lang="en-US" altLang="ko-KR" dirty="0"/>
              <a:t> Online Judge)</a:t>
            </a:r>
            <a:r>
              <a:rPr kumimoji="1" lang="ko-KR" altLang="en-US" dirty="0"/>
              <a:t>이란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9D100CD-7AFC-A9F8-7D1D-43D2EC1F7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sz="2400" dirty="0"/>
              <a:t>정보과학 알고리즘 트레이닝 사이트</a:t>
            </a:r>
            <a:endParaRPr kumimoji="1" lang="en-US" altLang="ko-KR" sz="2400" dirty="0"/>
          </a:p>
          <a:p>
            <a:pPr marL="0" indent="0">
              <a:buNone/>
            </a:pPr>
            <a:endParaRPr kumimoji="1" lang="en-US" altLang="ko-KR" sz="2400" dirty="0"/>
          </a:p>
          <a:p>
            <a:r>
              <a:rPr kumimoji="1" lang="ko-KR" altLang="en-US" sz="2000" dirty="0"/>
              <a:t>예제가 </a:t>
            </a:r>
            <a:r>
              <a:rPr kumimoji="1" lang="en-US" altLang="ko-KR" sz="2000" dirty="0"/>
              <a:t>2</a:t>
            </a:r>
            <a:r>
              <a:rPr kumimoji="1" lang="ko-KR" altLang="en-US" sz="2000" dirty="0"/>
              <a:t>만 문제 가량을 아주 많으며 세계 최고 수준</a:t>
            </a:r>
            <a:endParaRPr kumimoji="1" lang="en-US" altLang="ko-KR" sz="2000" dirty="0"/>
          </a:p>
          <a:p>
            <a:r>
              <a:rPr kumimoji="1" lang="ko-KR" altLang="en-US" sz="2000" dirty="0"/>
              <a:t>여러 대회의 기출 문제들까지 잘 </a:t>
            </a:r>
            <a:r>
              <a:rPr kumimoji="1" lang="ko-KR" altLang="en-US" sz="2000" dirty="0" err="1"/>
              <a:t>정리되어있다</a:t>
            </a:r>
            <a:r>
              <a:rPr kumimoji="1" lang="en-US" altLang="ko-KR" sz="2000" dirty="0"/>
              <a:t>.</a:t>
            </a:r>
          </a:p>
          <a:p>
            <a:r>
              <a:rPr kumimoji="1" lang="ko-KR" altLang="en-US" sz="2000" dirty="0"/>
              <a:t>유명한 프로그래밍 언어</a:t>
            </a:r>
            <a:r>
              <a:rPr kumimoji="1" lang="en-US" altLang="ko-KR" sz="2000" dirty="0"/>
              <a:t>(C, Java, Python)</a:t>
            </a:r>
            <a:r>
              <a:rPr kumimoji="1" lang="ko-KR" altLang="en-US" sz="2000" dirty="0"/>
              <a:t>는 물론 마이너 언어도 제출 가능</a:t>
            </a:r>
            <a:endParaRPr kumimoji="1" lang="en-US" altLang="ko-KR" sz="2000" dirty="0"/>
          </a:p>
          <a:p>
            <a:pPr lvl="1"/>
            <a:r>
              <a:rPr kumimoji="1" lang="ko-KR" altLang="en-US" sz="1600" dirty="0"/>
              <a:t>지원하는 언어</a:t>
            </a:r>
            <a:r>
              <a:rPr kumimoji="1" lang="en-US" altLang="ko-KR" sz="1600" dirty="0">
                <a:hlinkClick r:id="rId2"/>
              </a:rPr>
              <a:t>(https://</a:t>
            </a:r>
            <a:r>
              <a:rPr kumimoji="1" lang="en-US" altLang="ko-KR" sz="1600" dirty="0" err="1">
                <a:hlinkClick r:id="rId2"/>
              </a:rPr>
              <a:t>namu.wiki</a:t>
            </a:r>
            <a:r>
              <a:rPr kumimoji="1" lang="en-US" altLang="ko-KR" sz="1600" dirty="0">
                <a:hlinkClick r:id="rId2"/>
              </a:rPr>
              <a:t>/w/Baekjoon%20Online%20Judge#toc</a:t>
            </a:r>
            <a:r>
              <a:rPr kumimoji="1" lang="en-US" altLang="ko-KR" sz="1600" dirty="0"/>
              <a:t>)</a:t>
            </a:r>
          </a:p>
          <a:p>
            <a:endParaRPr kumimoji="1"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47000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B3E1-21FC-85D9-5D31-EF1BB3690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백준 링크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4A1446-FD41-28BC-B576-1C4F11D5A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ko-KR" dirty="0">
                <a:hlinkClick r:id="rId2"/>
              </a:rPr>
              <a:t>https://</a:t>
            </a:r>
            <a:r>
              <a:rPr kumimoji="1" lang="en" altLang="ko-KR" dirty="0" err="1">
                <a:hlinkClick r:id="rId2"/>
              </a:rPr>
              <a:t>www.acmicpc.net</a:t>
            </a:r>
            <a:r>
              <a:rPr kumimoji="1" lang="en" altLang="ko-KR" dirty="0">
                <a:hlinkClick r:id="rId2"/>
              </a:rPr>
              <a:t>/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3198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82EA25-A075-9385-A92A-BF6A6FD6B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백준 회원가입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8A41C4-BE2D-0DA8-C9A0-49799BF1D6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106074" cy="4351338"/>
          </a:xfrm>
        </p:spPr>
        <p:txBody>
          <a:bodyPr>
            <a:normAutofit/>
          </a:bodyPr>
          <a:lstStyle/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kumimoji="1" lang="ko-KR" altLang="en-US" sz="2000" dirty="0"/>
              <a:t>링크 접속</a:t>
            </a:r>
            <a:r>
              <a:rPr kumimoji="1" lang="en-US" altLang="ko-KR" sz="2000" dirty="0"/>
              <a:t>(</a:t>
            </a:r>
            <a:r>
              <a:rPr kumimoji="1" lang="en" altLang="ko-KR" sz="2000" dirty="0">
                <a:hlinkClick r:id="rId2"/>
              </a:rPr>
              <a:t>https://www.acmicpc.net/</a:t>
            </a:r>
            <a:r>
              <a:rPr kumimoji="1" lang="en-US" altLang="ko-KR" sz="2000" dirty="0"/>
              <a:t>)</a:t>
            </a:r>
          </a:p>
          <a:p>
            <a:pPr marL="514350" indent="-514350">
              <a:buAutoNum type="arabicPeriod"/>
            </a:pPr>
            <a:r>
              <a:rPr kumimoji="1" lang="ko-KR" altLang="en-US" sz="2000" dirty="0"/>
              <a:t>회원가입</a:t>
            </a:r>
            <a:r>
              <a:rPr kumimoji="1" lang="en-US" altLang="ko-KR" sz="2000" dirty="0"/>
              <a:t>(1)</a:t>
            </a:r>
            <a:r>
              <a:rPr kumimoji="1" lang="ko-KR" altLang="en-US" sz="2000" dirty="0"/>
              <a:t> 클릭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4FC60FE-3ACB-4220-13C7-F65BE5B24465}"/>
              </a:ext>
            </a:extLst>
          </p:cNvPr>
          <p:cNvGrpSpPr/>
          <p:nvPr/>
        </p:nvGrpSpPr>
        <p:grpSpPr>
          <a:xfrm>
            <a:off x="6096000" y="18000"/>
            <a:ext cx="5400000" cy="6840000"/>
            <a:chOff x="6944274" y="365125"/>
            <a:chExt cx="4901795" cy="6176963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C5AB64CF-789E-7B59-83BE-339498692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44274" y="365125"/>
              <a:ext cx="4901795" cy="6176963"/>
            </a:xfrm>
            <a:prstGeom prst="rect">
              <a:avLst/>
            </a:prstGeom>
          </p:spPr>
        </p:pic>
        <p:sp>
          <p:nvSpPr>
            <p:cNvPr id="7" name="모서리가 둥근 직사각형 6">
              <a:extLst>
                <a:ext uri="{FF2B5EF4-FFF2-40B4-BE49-F238E27FC236}">
                  <a16:creationId xmlns:a16="http://schemas.microsoft.com/office/drawing/2014/main" id="{66359822-BAF8-CD0C-4021-8D761DA29748}"/>
                </a:ext>
              </a:extLst>
            </p:cNvPr>
            <p:cNvSpPr/>
            <p:nvPr/>
          </p:nvSpPr>
          <p:spPr>
            <a:xfrm>
              <a:off x="10863470" y="1083365"/>
              <a:ext cx="347869" cy="238539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D5E4FE-40B6-98CE-B111-DAC12F52A96D}"/>
                </a:ext>
              </a:extLst>
            </p:cNvPr>
            <p:cNvSpPr txBox="1"/>
            <p:nvPr/>
          </p:nvSpPr>
          <p:spPr>
            <a:xfrm>
              <a:off x="10525539" y="1044905"/>
              <a:ext cx="3379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R" sz="1200" dirty="0">
                  <a:solidFill>
                    <a:srgbClr val="FF0000"/>
                  </a:solidFill>
                </a:rPr>
                <a:t>(1)</a:t>
              </a:r>
              <a:endParaRPr kumimoji="1" lang="ko-KR" altLang="en-US" sz="1200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5491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1FE76F-18BC-24E5-6F9D-A574C4E0B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백준 회원가입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2B069A-B8D0-EB99-A2F8-DFF8FFD13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kumimoji="1" lang="ko-KR" altLang="en-US" sz="2000" dirty="0"/>
              <a:t>입력 칸 채우기</a:t>
            </a:r>
            <a:br>
              <a:rPr kumimoji="1" lang="en-US" altLang="ko-KR" sz="2000" dirty="0"/>
            </a:br>
            <a:r>
              <a:rPr kumimoji="1" lang="ko-KR" altLang="en-US" sz="2000" dirty="0"/>
              <a:t>   </a:t>
            </a:r>
            <a:r>
              <a:rPr kumimoji="1" lang="en-US" altLang="ko-KR" sz="1600" dirty="0"/>
              <a:t>(</a:t>
            </a:r>
            <a:r>
              <a:rPr kumimoji="1" lang="ko-KR" altLang="en-US" sz="1600" dirty="0"/>
              <a:t>아이디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상태 메시지</a:t>
            </a:r>
            <a:r>
              <a:rPr kumimoji="1" lang="en-US" altLang="ko-KR" sz="1600" dirty="0"/>
              <a:t>,</a:t>
            </a:r>
            <a:r>
              <a:rPr kumimoji="1" lang="ko-KR" altLang="en-US" sz="1600" dirty="0"/>
              <a:t> 비밀번호 등</a:t>
            </a:r>
            <a:r>
              <a:rPr kumimoji="1" lang="en-US" altLang="ko-KR" sz="1600" dirty="0"/>
              <a:t>)</a:t>
            </a:r>
          </a:p>
          <a:p>
            <a:pPr marL="457200" indent="-457200">
              <a:buAutoNum type="arabicPeriod"/>
            </a:pPr>
            <a:endParaRPr kumimoji="1" lang="ko-KR" altLang="en-US" sz="2000" dirty="0"/>
          </a:p>
        </p:txBody>
      </p:sp>
      <p:pic>
        <p:nvPicPr>
          <p:cNvPr id="9" name="그림 8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CAC04B3F-F65C-C00F-071C-FE56661CD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6613"/>
            <a:ext cx="5400000" cy="6804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52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E009D9-1258-C59D-DE7B-16687C8A6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백준 회원가입</a:t>
            </a:r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38E67E0D-3168-3D70-0A27-66714D1BDB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000" dirty="0"/>
              <a:t>1.</a:t>
            </a:r>
            <a:r>
              <a:rPr lang="ko-KR" altLang="en-US" sz="2000" dirty="0"/>
              <a:t> 메일 인증하기</a:t>
            </a:r>
          </a:p>
        </p:txBody>
      </p:sp>
      <p:pic>
        <p:nvPicPr>
          <p:cNvPr id="9" name="내용 개체 틀 4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2FDE0268-67EA-43FD-2349-771CD3666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000"/>
            <a:ext cx="5399385" cy="68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74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423AA2-6BAB-05C7-4AC4-F18892D5D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백준 설명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07E029-20FD-0300-EE60-FA7E8C3D5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629"/>
            <a:ext cx="5257800" cy="4846638"/>
          </a:xfrm>
        </p:spPr>
        <p:txBody>
          <a:bodyPr>
            <a:normAutofit lnSpcReduction="10000"/>
          </a:bodyPr>
          <a:lstStyle/>
          <a:p>
            <a:pPr marL="342900" indent="-342900">
              <a:buAutoNum type="arabicParenBoth"/>
            </a:pPr>
            <a:r>
              <a:rPr kumimoji="1" lang="ko-KR" altLang="en-US" sz="1600" b="1" dirty="0"/>
              <a:t>문제</a:t>
            </a:r>
            <a:endParaRPr kumimoji="1" lang="en-US" altLang="ko-KR" sz="1600" b="1" dirty="0"/>
          </a:p>
          <a:p>
            <a:pPr lvl="1"/>
            <a:r>
              <a:rPr kumimoji="1" lang="ko-KR" altLang="en-US" sz="1200" dirty="0"/>
              <a:t>문제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출처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ICPC</a:t>
            </a:r>
            <a:r>
              <a:rPr kumimoji="1" lang="ko-KR" altLang="en-US" sz="1200" dirty="0"/>
              <a:t> 등 확인 가능</a:t>
            </a:r>
            <a:endParaRPr kumimoji="1" lang="en-US" altLang="ko-KR" sz="1200" dirty="0"/>
          </a:p>
          <a:p>
            <a:pPr marL="0" indent="0">
              <a:buNone/>
            </a:pPr>
            <a:r>
              <a:rPr kumimoji="1" lang="en-US" altLang="ko-KR" sz="1600" b="1" dirty="0"/>
              <a:t>(2)</a:t>
            </a:r>
            <a:r>
              <a:rPr kumimoji="1" lang="ko-KR" altLang="en-US" sz="1600" b="1" dirty="0"/>
              <a:t> 문제집</a:t>
            </a:r>
            <a:endParaRPr kumimoji="1" lang="en-US" altLang="ko-KR" sz="1600" b="1" dirty="0"/>
          </a:p>
          <a:p>
            <a:pPr lvl="1"/>
            <a:r>
              <a:rPr kumimoji="1" lang="ko-KR" altLang="en-US" sz="1200" dirty="0"/>
              <a:t>여러 기업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대회 기출문제 확인 가능</a:t>
            </a:r>
            <a:endParaRPr kumimoji="1" lang="en-US" altLang="ko-KR" sz="1200" dirty="0"/>
          </a:p>
          <a:p>
            <a:pPr marL="0" indent="0">
              <a:buNone/>
            </a:pPr>
            <a:r>
              <a:rPr kumimoji="1" lang="en-US" altLang="ko-KR" sz="1600" b="1" dirty="0"/>
              <a:t>(3)</a:t>
            </a:r>
            <a:r>
              <a:rPr kumimoji="1" lang="ko-KR" altLang="en-US" sz="1600" b="1" dirty="0"/>
              <a:t> 대회</a:t>
            </a:r>
            <a:endParaRPr kumimoji="1" lang="en-US" altLang="ko-KR" sz="1600" b="1" dirty="0"/>
          </a:p>
          <a:p>
            <a:pPr lvl="1"/>
            <a:r>
              <a:rPr kumimoji="1" lang="ko-KR" altLang="en-US" sz="1200" dirty="0"/>
              <a:t>현재 진행중 </a:t>
            </a:r>
            <a:r>
              <a:rPr kumimoji="1" lang="en-US" altLang="ko-KR" sz="1200" dirty="0"/>
              <a:t>or </a:t>
            </a:r>
            <a:r>
              <a:rPr kumimoji="1" lang="ko-KR" altLang="en-US" sz="1200" dirty="0"/>
              <a:t>완료된 대회 문제 확인 가능</a:t>
            </a:r>
            <a:endParaRPr kumimoji="1" lang="en-US" altLang="ko-KR" sz="1200" dirty="0"/>
          </a:p>
          <a:p>
            <a:pPr marL="0" indent="0">
              <a:buNone/>
            </a:pPr>
            <a:r>
              <a:rPr kumimoji="1" lang="en-US" altLang="ko-KR" sz="1600" b="1" dirty="0"/>
              <a:t>(4)</a:t>
            </a:r>
            <a:r>
              <a:rPr kumimoji="1" lang="ko-KR" altLang="en-US" sz="1600" b="1" dirty="0"/>
              <a:t> 채점 현황</a:t>
            </a:r>
            <a:endParaRPr kumimoji="1" lang="en-US" altLang="ko-KR" sz="1600" b="1" dirty="0"/>
          </a:p>
          <a:p>
            <a:pPr lvl="1"/>
            <a:r>
              <a:rPr kumimoji="1" lang="ko-KR" altLang="en-US" sz="1200" dirty="0"/>
              <a:t>모든 유저들의 채점 현황 파악 가능</a:t>
            </a:r>
            <a:endParaRPr kumimoji="1" lang="en-US" altLang="ko-KR" sz="1200" dirty="0"/>
          </a:p>
          <a:p>
            <a:pPr marL="0" indent="0">
              <a:buNone/>
            </a:pPr>
            <a:r>
              <a:rPr kumimoji="1" lang="en-US" altLang="ko-KR" sz="1600" b="1" dirty="0"/>
              <a:t>(5)</a:t>
            </a:r>
            <a:r>
              <a:rPr kumimoji="1" lang="ko-KR" altLang="en-US" sz="1600" b="1" dirty="0"/>
              <a:t> 랭킹</a:t>
            </a:r>
            <a:endParaRPr kumimoji="1" lang="en-US" altLang="ko-KR" sz="1600" b="1" dirty="0"/>
          </a:p>
          <a:p>
            <a:pPr lvl="1"/>
            <a:r>
              <a:rPr kumimoji="1" lang="ko-KR" altLang="en-US" sz="1200" dirty="0"/>
              <a:t>모든 유저 </a:t>
            </a:r>
            <a:r>
              <a:rPr kumimoji="1" lang="en-US" altLang="ko-KR" sz="1200" dirty="0"/>
              <a:t>or </a:t>
            </a:r>
            <a:r>
              <a:rPr kumimoji="1" lang="ko-KR" altLang="en-US" sz="1200" dirty="0"/>
              <a:t>학교</a:t>
            </a:r>
            <a:r>
              <a:rPr kumimoji="1" lang="en-US" altLang="ko-KR" sz="1200" dirty="0"/>
              <a:t>/</a:t>
            </a:r>
            <a:r>
              <a:rPr kumimoji="1" lang="ko-KR" altLang="en-US" sz="1200" dirty="0"/>
              <a:t>회사 별로 랭킹 확인 가능</a:t>
            </a:r>
            <a:endParaRPr kumimoji="1" lang="en-US" altLang="ko-KR" sz="1200" dirty="0"/>
          </a:p>
          <a:p>
            <a:pPr marL="0" indent="0">
              <a:buNone/>
            </a:pPr>
            <a:r>
              <a:rPr kumimoji="1" lang="en-US" altLang="ko-KR" sz="1600" b="1" dirty="0"/>
              <a:t>(6)</a:t>
            </a:r>
            <a:r>
              <a:rPr kumimoji="1" lang="ko-KR" altLang="en-US" sz="1600" b="1" dirty="0"/>
              <a:t> 게시판</a:t>
            </a:r>
            <a:endParaRPr kumimoji="1" lang="en-US" altLang="ko-KR" sz="1600" b="1" dirty="0"/>
          </a:p>
          <a:p>
            <a:pPr lvl="1"/>
            <a:r>
              <a:rPr kumimoji="1" lang="ko-KR" altLang="en-US" sz="1200" dirty="0"/>
              <a:t>문제 질문 </a:t>
            </a:r>
            <a:r>
              <a:rPr kumimoji="1" lang="en-US" altLang="ko-KR" sz="1200" dirty="0"/>
              <a:t>or </a:t>
            </a:r>
            <a:r>
              <a:rPr kumimoji="1" lang="ko-KR" altLang="en-US" sz="1200" dirty="0"/>
              <a:t>오타 등 확인 가능</a:t>
            </a:r>
            <a:endParaRPr kumimoji="1" lang="en-US" altLang="ko-KR" sz="1200" dirty="0"/>
          </a:p>
          <a:p>
            <a:pPr marL="0" indent="0">
              <a:buNone/>
            </a:pPr>
            <a:r>
              <a:rPr kumimoji="1" lang="en-US" altLang="ko-KR" sz="1600" b="1" dirty="0"/>
              <a:t>(7)</a:t>
            </a:r>
            <a:r>
              <a:rPr kumimoji="1" lang="ko-KR" altLang="en-US" sz="1600" b="1" dirty="0"/>
              <a:t> 그룹</a:t>
            </a:r>
            <a:endParaRPr kumimoji="1" lang="en-US" altLang="ko-KR" sz="1600" b="1" dirty="0"/>
          </a:p>
          <a:p>
            <a:pPr lvl="1"/>
            <a:r>
              <a:rPr kumimoji="1" lang="ko-KR" altLang="en-US" sz="1200" dirty="0"/>
              <a:t>자신이 속한 그룹 확인 </a:t>
            </a:r>
            <a:r>
              <a:rPr kumimoji="1" lang="en-US" altLang="ko-KR" sz="1200" dirty="0"/>
              <a:t>or</a:t>
            </a:r>
            <a:r>
              <a:rPr kumimoji="1" lang="ko-KR" altLang="en-US" sz="1200" dirty="0"/>
              <a:t> 그룹 만들기 가능</a:t>
            </a:r>
            <a:endParaRPr kumimoji="1" lang="en-US" altLang="ko-KR" sz="1200" dirty="0"/>
          </a:p>
          <a:p>
            <a:pPr marL="0" indent="0">
              <a:buNone/>
            </a:pPr>
            <a:r>
              <a:rPr kumimoji="1" lang="en-US" altLang="ko-KR" sz="1600" b="1" dirty="0"/>
              <a:t>(8)</a:t>
            </a:r>
            <a:r>
              <a:rPr kumimoji="1" lang="ko-KR" altLang="en-US" sz="1600" b="1" dirty="0"/>
              <a:t> 더 보기</a:t>
            </a:r>
            <a:endParaRPr kumimoji="1" lang="en-US" altLang="ko-KR" sz="1600" b="1" dirty="0"/>
          </a:p>
          <a:p>
            <a:pPr lvl="1"/>
            <a:r>
              <a:rPr kumimoji="1" lang="ko-KR" altLang="en-US" sz="1200" dirty="0" err="1"/>
              <a:t>재채점</a:t>
            </a:r>
            <a:r>
              <a:rPr kumimoji="1" lang="ko-KR" altLang="en-US" sz="1200" dirty="0"/>
              <a:t> 기록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블로그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강의 등 확인 가능</a:t>
            </a:r>
            <a:endParaRPr kumimoji="1" lang="en-US" altLang="ko-KR" sz="1200" dirty="0"/>
          </a:p>
          <a:p>
            <a:pPr marL="0" indent="0">
              <a:buNone/>
            </a:pPr>
            <a:r>
              <a:rPr kumimoji="1" lang="en-US" altLang="ko-KR" sz="1600" b="1" dirty="0"/>
              <a:t>(9)</a:t>
            </a:r>
            <a:r>
              <a:rPr kumimoji="1" lang="ko-KR" altLang="en-US" sz="1600" b="1" dirty="0"/>
              <a:t> 돋보기</a:t>
            </a:r>
            <a:endParaRPr kumimoji="1" lang="en-US" altLang="ko-KR" sz="1600" b="1" dirty="0"/>
          </a:p>
          <a:p>
            <a:pPr lvl="1"/>
            <a:r>
              <a:rPr kumimoji="1" lang="ko-KR" altLang="en-US" sz="1200" dirty="0"/>
              <a:t>문제 검색 가능</a:t>
            </a:r>
            <a:endParaRPr kumimoji="1" lang="en-US" altLang="ko-KR" sz="1200" dirty="0"/>
          </a:p>
          <a:p>
            <a:pPr marL="0" indent="0">
              <a:buNone/>
            </a:pPr>
            <a:endParaRPr kumimoji="1" lang="ko-KR" altLang="en-US" sz="1600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A923479-88FA-4CA1-B427-C641D8829CAB}"/>
              </a:ext>
            </a:extLst>
          </p:cNvPr>
          <p:cNvGrpSpPr/>
          <p:nvPr/>
        </p:nvGrpSpPr>
        <p:grpSpPr>
          <a:xfrm>
            <a:off x="6096000" y="27000"/>
            <a:ext cx="5399383" cy="6803999"/>
            <a:chOff x="6096000" y="27000"/>
            <a:chExt cx="5399383" cy="6803999"/>
          </a:xfrm>
        </p:grpSpPr>
        <p:pic>
          <p:nvPicPr>
            <p:cNvPr id="9" name="내용 개체 틀 7">
              <a:extLst>
                <a:ext uri="{FF2B5EF4-FFF2-40B4-BE49-F238E27FC236}">
                  <a16:creationId xmlns:a16="http://schemas.microsoft.com/office/drawing/2014/main" id="{F22F4B38-784E-9FF7-9635-201A54C8F7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096000" y="27000"/>
              <a:ext cx="5399383" cy="6803999"/>
            </a:xfrm>
            <a:prstGeom prst="rect">
              <a:avLst/>
            </a:prstGeom>
          </p:spPr>
        </p:pic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E21E9FD-A9FD-F767-35E0-50BAD10104A5}"/>
                </a:ext>
              </a:extLst>
            </p:cNvPr>
            <p:cNvGrpSpPr/>
            <p:nvPr/>
          </p:nvGrpSpPr>
          <p:grpSpPr>
            <a:xfrm>
              <a:off x="6789609" y="1068779"/>
              <a:ext cx="4278194" cy="2734072"/>
              <a:chOff x="6789609" y="1068779"/>
              <a:chExt cx="4278194" cy="2734072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F2596A0-BE50-A034-3815-801C527DA70E}"/>
                  </a:ext>
                </a:extLst>
              </p:cNvPr>
              <p:cNvSpPr txBox="1"/>
              <p:nvPr/>
            </p:nvSpPr>
            <p:spPr>
              <a:xfrm>
                <a:off x="6789610" y="1509905"/>
                <a:ext cx="372276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100" dirty="0">
                    <a:solidFill>
                      <a:srgbClr val="FF0000"/>
                    </a:solidFill>
                  </a:rPr>
                  <a:t>(1)</a:t>
                </a:r>
                <a:endParaRPr kumimoji="1" lang="ko-KR" altLang="en-US" sz="11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2147C1-27F7-4530-A17A-601AC551FA61}"/>
                  </a:ext>
                </a:extLst>
              </p:cNvPr>
              <p:cNvSpPr txBox="1"/>
              <p:nvPr/>
            </p:nvSpPr>
            <p:spPr>
              <a:xfrm>
                <a:off x="6789610" y="1771515"/>
                <a:ext cx="37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>
                    <a:solidFill>
                      <a:srgbClr val="FF0000"/>
                    </a:solidFill>
                  </a:rPr>
                  <a:t>(2)</a:t>
                </a:r>
                <a:endParaRPr kumimoji="1" lang="ko-KR" alt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B9AF882-17B2-BFDA-92B9-EC688329D4FD}"/>
                  </a:ext>
                </a:extLst>
              </p:cNvPr>
              <p:cNvSpPr txBox="1"/>
              <p:nvPr/>
            </p:nvSpPr>
            <p:spPr>
              <a:xfrm>
                <a:off x="6789610" y="2028813"/>
                <a:ext cx="37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>
                    <a:solidFill>
                      <a:srgbClr val="FF0000"/>
                    </a:solidFill>
                  </a:rPr>
                  <a:t>(3)</a:t>
                </a:r>
                <a:endParaRPr kumimoji="1" lang="ko-KR" alt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28D8164-FD74-9FA8-B79A-78229EC4302A}"/>
                  </a:ext>
                </a:extLst>
              </p:cNvPr>
              <p:cNvSpPr txBox="1"/>
              <p:nvPr/>
            </p:nvSpPr>
            <p:spPr>
              <a:xfrm>
                <a:off x="6929374" y="2286111"/>
                <a:ext cx="37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>
                    <a:solidFill>
                      <a:srgbClr val="FF0000"/>
                    </a:solidFill>
                  </a:rPr>
                  <a:t>(4)</a:t>
                </a:r>
                <a:endParaRPr kumimoji="1" lang="ko-KR" alt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4699AE0-2DE3-56E5-5C3A-2C880DBC36CC}"/>
                  </a:ext>
                </a:extLst>
              </p:cNvPr>
              <p:cNvSpPr txBox="1"/>
              <p:nvPr/>
            </p:nvSpPr>
            <p:spPr>
              <a:xfrm>
                <a:off x="6789610" y="2493975"/>
                <a:ext cx="37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>
                    <a:solidFill>
                      <a:srgbClr val="FF0000"/>
                    </a:solidFill>
                  </a:rPr>
                  <a:t>(5)</a:t>
                </a:r>
                <a:endParaRPr kumimoji="1" lang="ko-KR" alt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2127E99D-BD2A-4EBB-3AA5-CC51A104734D}"/>
                  </a:ext>
                </a:extLst>
              </p:cNvPr>
              <p:cNvSpPr txBox="1"/>
              <p:nvPr/>
            </p:nvSpPr>
            <p:spPr>
              <a:xfrm>
                <a:off x="6789610" y="2751273"/>
                <a:ext cx="37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>
                    <a:solidFill>
                      <a:srgbClr val="FF0000"/>
                    </a:solidFill>
                  </a:rPr>
                  <a:t>(6)</a:t>
                </a:r>
                <a:endParaRPr kumimoji="1" lang="ko-KR" alt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2AFA968-7C35-8E46-74D2-25F36D6EB97D}"/>
                  </a:ext>
                </a:extLst>
              </p:cNvPr>
              <p:cNvSpPr txBox="1"/>
              <p:nvPr/>
            </p:nvSpPr>
            <p:spPr>
              <a:xfrm>
                <a:off x="6789610" y="3008571"/>
                <a:ext cx="37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>
                    <a:solidFill>
                      <a:srgbClr val="FF0000"/>
                    </a:solidFill>
                  </a:rPr>
                  <a:t>(7)</a:t>
                </a:r>
                <a:endParaRPr kumimoji="1" lang="ko-KR" alt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DBDE2AB-F26D-C154-BF4B-2C978810E933}"/>
                  </a:ext>
                </a:extLst>
              </p:cNvPr>
              <p:cNvSpPr txBox="1"/>
              <p:nvPr/>
            </p:nvSpPr>
            <p:spPr>
              <a:xfrm>
                <a:off x="6789610" y="3265869"/>
                <a:ext cx="37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>
                    <a:solidFill>
                      <a:srgbClr val="FF0000"/>
                    </a:solidFill>
                  </a:rPr>
                  <a:t>(8)</a:t>
                </a:r>
                <a:endParaRPr kumimoji="1" lang="ko-KR" alt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E6D0029-D71D-B53F-D9CD-2B5E01C57846}"/>
                  </a:ext>
                </a:extLst>
              </p:cNvPr>
              <p:cNvSpPr txBox="1"/>
              <p:nvPr/>
            </p:nvSpPr>
            <p:spPr>
              <a:xfrm>
                <a:off x="6789609" y="3525852"/>
                <a:ext cx="37227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ko-KR" sz="1200" dirty="0">
                    <a:solidFill>
                      <a:srgbClr val="FF0000"/>
                    </a:solidFill>
                  </a:rPr>
                  <a:t>(9)</a:t>
                </a:r>
                <a:endParaRPr kumimoji="1" lang="ko-KR" alt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9" name="모서리가 둥근 직사각형 18">
                <a:extLst>
                  <a:ext uri="{FF2B5EF4-FFF2-40B4-BE49-F238E27FC236}">
                    <a16:creationId xmlns:a16="http://schemas.microsoft.com/office/drawing/2014/main" id="{3B3E1F4C-6E4B-D630-98AF-0041802BC836}"/>
                  </a:ext>
                </a:extLst>
              </p:cNvPr>
              <p:cNvSpPr/>
              <p:nvPr/>
            </p:nvSpPr>
            <p:spPr>
              <a:xfrm>
                <a:off x="10759044" y="1068779"/>
                <a:ext cx="308759" cy="308759"/>
              </a:xfrm>
              <a:prstGeom prst="round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R" alt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2510A14F-1043-5AF7-D4E3-16FC8FE81B21}"/>
                  </a:ext>
                </a:extLst>
              </p:cNvPr>
              <p:cNvSpPr txBox="1"/>
              <p:nvPr/>
            </p:nvSpPr>
            <p:spPr>
              <a:xfrm>
                <a:off x="10257182" y="1068779"/>
                <a:ext cx="551557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ko-KR" altLang="en-US" sz="1200" dirty="0">
                    <a:solidFill>
                      <a:srgbClr val="FF0000"/>
                    </a:solidFill>
                  </a:rPr>
                  <a:t>클릭</a:t>
                </a:r>
                <a:r>
                  <a:rPr kumimoji="1" lang="en-US" altLang="ko-KR" sz="1200" dirty="0">
                    <a:solidFill>
                      <a:srgbClr val="FF0000"/>
                    </a:solidFill>
                  </a:rPr>
                  <a:t>!</a:t>
                </a:r>
                <a:endParaRPr kumimoji="1" lang="ko-KR" altLang="en-US" sz="1200" dirty="0">
                  <a:solidFill>
                    <a:srgbClr val="FF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0639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959359-7B94-95CF-1B8B-7E30EAD96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백준 문제 풀어보기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896DBF-79FC-06F6-38EB-F467FB312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ko-KR" altLang="en-US" sz="1200" dirty="0"/>
              <a:t>문제</a:t>
            </a:r>
            <a:r>
              <a:rPr kumimoji="1" lang="en-US" altLang="ko-KR" sz="1200" dirty="0"/>
              <a:t>&gt;</a:t>
            </a:r>
            <a:r>
              <a:rPr kumimoji="1" lang="ko-KR" altLang="en-US" sz="1200" dirty="0"/>
              <a:t>단계별로 풀어보기</a:t>
            </a:r>
            <a:r>
              <a:rPr kumimoji="1" lang="en-US" altLang="ko-KR" sz="1200" dirty="0"/>
              <a:t>&gt;</a:t>
            </a:r>
            <a:r>
              <a:rPr kumimoji="1" lang="ko-KR" altLang="en-US" sz="1200" dirty="0"/>
              <a:t>입출력과 사칙연산</a:t>
            </a:r>
            <a:r>
              <a:rPr kumimoji="1" lang="en-US" altLang="ko-KR" sz="1200" dirty="0"/>
              <a:t>&gt;Hello World </a:t>
            </a:r>
            <a:r>
              <a:rPr kumimoji="1" lang="ko-KR" altLang="en-US" sz="1200" dirty="0"/>
              <a:t>문제 클릭</a:t>
            </a:r>
            <a:endParaRPr kumimoji="1" lang="en-US" altLang="ko-KR" sz="1200" dirty="0"/>
          </a:p>
          <a:p>
            <a:pPr marL="0" indent="0">
              <a:buNone/>
            </a:pPr>
            <a:r>
              <a:rPr kumimoji="1" lang="en-US" altLang="ko-KR" sz="1200" dirty="0"/>
              <a:t>(</a:t>
            </a:r>
            <a:r>
              <a:rPr kumimoji="1" lang="ko-KR" altLang="en-US" sz="1200" dirty="0"/>
              <a:t>링크 </a:t>
            </a:r>
            <a:r>
              <a:rPr kumimoji="1" lang="en-US" altLang="ko-KR" sz="1200" dirty="0"/>
              <a:t>:</a:t>
            </a:r>
            <a:r>
              <a:rPr kumimoji="1" lang="ko-KR" altLang="en-US" sz="1200" dirty="0"/>
              <a:t> </a:t>
            </a:r>
            <a:r>
              <a:rPr kumimoji="1" lang="en" altLang="ko-KR" sz="1200" dirty="0">
                <a:hlinkClick r:id="rId2"/>
              </a:rPr>
              <a:t>https://</a:t>
            </a:r>
            <a:r>
              <a:rPr kumimoji="1" lang="en" altLang="ko-KR" sz="1200" dirty="0" err="1">
                <a:hlinkClick r:id="rId2"/>
              </a:rPr>
              <a:t>www.acmicpc.net</a:t>
            </a:r>
            <a:r>
              <a:rPr kumimoji="1" lang="en" altLang="ko-KR" sz="1200" dirty="0">
                <a:hlinkClick r:id="rId2"/>
              </a:rPr>
              <a:t>/problem/2557</a:t>
            </a:r>
            <a:r>
              <a:rPr kumimoji="1" lang="ko-KR" altLang="en-US" sz="1200" dirty="0">
                <a:hlinkClick r:id="rId2"/>
              </a:rPr>
              <a:t> </a:t>
            </a:r>
            <a:endParaRPr kumimoji="1" lang="ko-KR" altLang="en-US" sz="1200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664CD45-56A7-8C3B-8C30-87E5AE66FEBB}"/>
              </a:ext>
            </a:extLst>
          </p:cNvPr>
          <p:cNvGrpSpPr/>
          <p:nvPr/>
        </p:nvGrpSpPr>
        <p:grpSpPr>
          <a:xfrm>
            <a:off x="6096000" y="54001"/>
            <a:ext cx="5399386" cy="6803999"/>
            <a:chOff x="6096000" y="54001"/>
            <a:chExt cx="5399386" cy="6803999"/>
          </a:xfrm>
        </p:grpSpPr>
        <p:pic>
          <p:nvPicPr>
            <p:cNvPr id="5" name="그림 4" descr="텍스트, 스크린샷, 신발류, 소프트웨어이(가) 표시된 사진&#10;&#10;자동 생성된 설명">
              <a:extLst>
                <a:ext uri="{FF2B5EF4-FFF2-40B4-BE49-F238E27FC236}">
                  <a16:creationId xmlns:a16="http://schemas.microsoft.com/office/drawing/2014/main" id="{8EED04BE-7EFB-15C8-0384-A849976446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96000" y="54001"/>
              <a:ext cx="5399386" cy="6803999"/>
            </a:xfrm>
            <a:prstGeom prst="rect">
              <a:avLst/>
            </a:prstGeom>
          </p:spPr>
        </p:pic>
        <p:sp>
          <p:nvSpPr>
            <p:cNvPr id="6" name="모서리가 둥근 직사각형 5">
              <a:extLst>
                <a:ext uri="{FF2B5EF4-FFF2-40B4-BE49-F238E27FC236}">
                  <a16:creationId xmlns:a16="http://schemas.microsoft.com/office/drawing/2014/main" id="{AAB06587-911D-B3AC-4AD3-063C96AA17B9}"/>
                </a:ext>
              </a:extLst>
            </p:cNvPr>
            <p:cNvSpPr/>
            <p:nvPr/>
          </p:nvSpPr>
          <p:spPr>
            <a:xfrm>
              <a:off x="7335982" y="4010891"/>
              <a:ext cx="602673" cy="207818"/>
            </a:xfrm>
            <a:prstGeom prst="round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861852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467</Words>
  <Application>Microsoft Macintosh PowerPoint</Application>
  <PresentationFormat>와이드스크린</PresentationFormat>
  <Paragraphs>100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백준 가이드</vt:lpstr>
      <vt:lpstr>목차</vt:lpstr>
      <vt:lpstr>백준(Baekjoon Online Judge)이란?</vt:lpstr>
      <vt:lpstr>백준 링크</vt:lpstr>
      <vt:lpstr>백준 회원가입</vt:lpstr>
      <vt:lpstr>백준 회원가입</vt:lpstr>
      <vt:lpstr>백준 회원가입</vt:lpstr>
      <vt:lpstr>백준 설명 </vt:lpstr>
      <vt:lpstr>백준 문제 풀어보기</vt:lpstr>
      <vt:lpstr>문제 화면 및 풀이과정</vt:lpstr>
      <vt:lpstr>문제 화면 및 풀이과정</vt:lpstr>
      <vt:lpstr>문제 풀이(Python, C, Java)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권동균</dc:creator>
  <cp:lastModifiedBy>권동균</cp:lastModifiedBy>
  <cp:revision>93</cp:revision>
  <dcterms:created xsi:type="dcterms:W3CDTF">2024-09-23T05:58:24Z</dcterms:created>
  <dcterms:modified xsi:type="dcterms:W3CDTF">2024-09-23T08:00:07Z</dcterms:modified>
</cp:coreProperties>
</file>

<file path=docProps/thumbnail.jpeg>
</file>